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8" r:id="rId3"/>
    <p:sldId id="259" r:id="rId4"/>
    <p:sldId id="260" r:id="rId5"/>
    <p:sldId id="263" r:id="rId6"/>
    <p:sldId id="261" r:id="rId7"/>
    <p:sldId id="272"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p:cViewPr varScale="1">
        <p:scale>
          <a:sx n="39" d="100"/>
          <a:sy n="39" d="100"/>
        </p:scale>
        <p:origin x="6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3A374-E257-BA40-8027-2F76366D0775}"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A341E-1834-1A45-B594-3CD153D3973B}" type="slidenum">
              <a:rPr lang="en-US" smtClean="0"/>
              <a:t>‹#›</a:t>
            </a:fld>
            <a:endParaRPr lang="en-US"/>
          </a:p>
        </p:txBody>
      </p:sp>
    </p:spTree>
    <p:extLst>
      <p:ext uri="{BB962C8B-B14F-4D97-AF65-F5344CB8AC3E}">
        <p14:creationId xmlns:p14="http://schemas.microsoft.com/office/powerpoint/2010/main" val="383050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p:cNvSpPr>
            <a:spLocks noGrp="1"/>
          </p:cNvSpPr>
          <p:nvPr>
            <p:ph type="sldNum" sz="quarter" idx="5"/>
          </p:nvPr>
        </p:nvSpPr>
        <p:spPr/>
        <p:txBody>
          <a:bodyPr/>
          <a:lstStyle/>
          <a:p>
            <a:fld id="{7919DA09-95EA-445C-8C87-C274365D506A}" type="slidenum">
              <a:rPr lang="en-IN" smtClean="0"/>
              <a:t>2</a:t>
            </a:fld>
            <a:endParaRPr lang="en-IN"/>
          </a:p>
        </p:txBody>
      </p:sp>
    </p:spTree>
    <p:extLst>
      <p:ext uri="{BB962C8B-B14F-4D97-AF65-F5344CB8AC3E}">
        <p14:creationId xmlns:p14="http://schemas.microsoft.com/office/powerpoint/2010/main" val="116241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BE56-EE12-A068-7411-268FC106A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20719-7949-65F4-8567-807B82470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93F43-CD27-67E6-F270-891B76509BC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7549705-963A-05A0-9B13-88F583F8A0CD}"/>
              </a:ext>
            </a:extLst>
          </p:cNvPr>
          <p:cNvSpPr>
            <a:spLocks noGrp="1"/>
          </p:cNvSpPr>
          <p:nvPr>
            <p:ph type="sldNum" sz="quarter" idx="5"/>
          </p:nvPr>
        </p:nvSpPr>
        <p:spPr/>
        <p:txBody>
          <a:bodyPr/>
          <a:lstStyle/>
          <a:p>
            <a:fld id="{7919DA09-95EA-445C-8C87-C274365D506A}" type="slidenum">
              <a:rPr lang="en-IN" smtClean="0"/>
              <a:t>3</a:t>
            </a:fld>
            <a:endParaRPr lang="en-IN"/>
          </a:p>
        </p:txBody>
      </p:sp>
    </p:spTree>
    <p:extLst>
      <p:ext uri="{BB962C8B-B14F-4D97-AF65-F5344CB8AC3E}">
        <p14:creationId xmlns:p14="http://schemas.microsoft.com/office/powerpoint/2010/main" val="364014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0C58-30EB-33E3-EF44-3DB9F34A5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FC2EB-83B8-88ED-F0B3-6821DDF2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76099-BC16-C0D6-F315-4BC62070E3F9}"/>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2A9CDA9-0E55-9774-8481-CF12B566A576}"/>
              </a:ext>
            </a:extLst>
          </p:cNvPr>
          <p:cNvSpPr>
            <a:spLocks noGrp="1"/>
          </p:cNvSpPr>
          <p:nvPr>
            <p:ph type="sldNum" sz="quarter" idx="5"/>
          </p:nvPr>
        </p:nvSpPr>
        <p:spPr/>
        <p:txBody>
          <a:bodyPr/>
          <a:lstStyle/>
          <a:p>
            <a:fld id="{7919DA09-95EA-445C-8C87-C274365D506A}" type="slidenum">
              <a:rPr lang="en-IN" smtClean="0"/>
              <a:t>4</a:t>
            </a:fld>
            <a:endParaRPr lang="en-IN"/>
          </a:p>
        </p:txBody>
      </p:sp>
    </p:spTree>
    <p:extLst>
      <p:ext uri="{BB962C8B-B14F-4D97-AF65-F5344CB8AC3E}">
        <p14:creationId xmlns:p14="http://schemas.microsoft.com/office/powerpoint/2010/main" val="276748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A7FFA-FD7B-6376-1C93-E8193B5BF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760C2-D073-3669-8111-B01FD6A2F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98FB7-239D-110B-BB62-72A15F31E2AD}"/>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61B8A10C-68BC-84BC-BDD8-212AB99DA5F9}"/>
              </a:ext>
            </a:extLst>
          </p:cNvPr>
          <p:cNvSpPr>
            <a:spLocks noGrp="1"/>
          </p:cNvSpPr>
          <p:nvPr>
            <p:ph type="sldNum" sz="quarter" idx="5"/>
          </p:nvPr>
        </p:nvSpPr>
        <p:spPr/>
        <p:txBody>
          <a:bodyPr/>
          <a:lstStyle/>
          <a:p>
            <a:fld id="{7919DA09-95EA-445C-8C87-C274365D506A}" type="slidenum">
              <a:rPr lang="en-IN" smtClean="0"/>
              <a:t>5</a:t>
            </a:fld>
            <a:endParaRPr lang="en-IN"/>
          </a:p>
        </p:txBody>
      </p:sp>
    </p:spTree>
    <p:extLst>
      <p:ext uri="{BB962C8B-B14F-4D97-AF65-F5344CB8AC3E}">
        <p14:creationId xmlns:p14="http://schemas.microsoft.com/office/powerpoint/2010/main" val="396331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A155-0859-F2CC-A345-55D6207F1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E583F-BEFD-6DD1-ECB9-E0C14576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35B20-B7B1-88E1-6E6D-2D7C97C6DD37}"/>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D24FA1F5-D943-7DBD-EAF6-79A2FF602FDE}"/>
              </a:ext>
            </a:extLst>
          </p:cNvPr>
          <p:cNvSpPr>
            <a:spLocks noGrp="1"/>
          </p:cNvSpPr>
          <p:nvPr>
            <p:ph type="sldNum" sz="quarter" idx="5"/>
          </p:nvPr>
        </p:nvSpPr>
        <p:spPr/>
        <p:txBody>
          <a:bodyPr/>
          <a:lstStyle/>
          <a:p>
            <a:fld id="{7919DA09-95EA-445C-8C87-C274365D506A}" type="slidenum">
              <a:rPr lang="en-IN" smtClean="0"/>
              <a:t>6</a:t>
            </a:fld>
            <a:endParaRPr lang="en-IN"/>
          </a:p>
        </p:txBody>
      </p:sp>
    </p:spTree>
    <p:extLst>
      <p:ext uri="{BB962C8B-B14F-4D97-AF65-F5344CB8AC3E}">
        <p14:creationId xmlns:p14="http://schemas.microsoft.com/office/powerpoint/2010/main" val="4096012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A25DA-1158-E034-E727-9AC4E3FB8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BC943-887E-38EA-F371-B9707490C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B0DA1-DE6C-639C-4665-98811B46B3C2}"/>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ECD050A-9CED-A552-1378-F4510B447BE9}"/>
              </a:ext>
            </a:extLst>
          </p:cNvPr>
          <p:cNvSpPr>
            <a:spLocks noGrp="1"/>
          </p:cNvSpPr>
          <p:nvPr>
            <p:ph type="sldNum" sz="quarter" idx="5"/>
          </p:nvPr>
        </p:nvSpPr>
        <p:spPr/>
        <p:txBody>
          <a:bodyPr/>
          <a:lstStyle/>
          <a:p>
            <a:fld id="{7919DA09-95EA-445C-8C87-C274365D506A}" type="slidenum">
              <a:rPr lang="en-IN" smtClean="0"/>
              <a:t>7</a:t>
            </a:fld>
            <a:endParaRPr lang="en-IN"/>
          </a:p>
        </p:txBody>
      </p:sp>
    </p:spTree>
    <p:extLst>
      <p:ext uri="{BB962C8B-B14F-4D97-AF65-F5344CB8AC3E}">
        <p14:creationId xmlns:p14="http://schemas.microsoft.com/office/powerpoint/2010/main" val="136192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652A-BA82-B828-30CD-4F38C2922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A1B93-0E48-0FD5-048F-3DC3C2E09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96148-975E-DEEF-31C9-F814A491072F}"/>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01574BBB-D07F-F4E0-C81B-DC6F152095FA}"/>
              </a:ext>
            </a:extLst>
          </p:cNvPr>
          <p:cNvSpPr>
            <a:spLocks noGrp="1"/>
          </p:cNvSpPr>
          <p:nvPr>
            <p:ph type="sldNum" sz="quarter" idx="5"/>
          </p:nvPr>
        </p:nvSpPr>
        <p:spPr/>
        <p:txBody>
          <a:bodyPr/>
          <a:lstStyle/>
          <a:p>
            <a:fld id="{7919DA09-95EA-445C-8C87-C274365D506A}" type="slidenum">
              <a:rPr lang="en-IN" smtClean="0"/>
              <a:t>8</a:t>
            </a:fld>
            <a:endParaRPr lang="en-IN"/>
          </a:p>
        </p:txBody>
      </p:sp>
    </p:spTree>
    <p:extLst>
      <p:ext uri="{BB962C8B-B14F-4D97-AF65-F5344CB8AC3E}">
        <p14:creationId xmlns:p14="http://schemas.microsoft.com/office/powerpoint/2010/main" val="174165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33B-C1CB-1754-9CFB-86BF8AE30D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77F7485-6AB7-ED91-AD1E-F6AF832150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112DE61-1E8E-21E6-91F5-9ACFEE0A5AF2}"/>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3BB0C74B-DB87-D74C-25EF-E2DFA9BBC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4EB34-C25C-43DD-1A50-13C7E6692ABB}"/>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485319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9D28-A6C4-84CC-7AD0-1AF88C70EEC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933BF9-1D81-F7B1-6917-58E88F5D0D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466503-6FF8-76D4-851E-BF686B74DF52}"/>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25A06448-39D6-5009-B041-CA30D4724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0FC16-7BF7-6E7E-42AB-25069EB7AC12}"/>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411388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F52CA7-F9AD-0C1E-852C-42392B02D3C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44B219-750C-7F94-6064-31521601535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217404-C2CA-70FA-A5B4-9AE95C7F9A93}"/>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2743AD08-86AD-4165-1C92-6B56C79B7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F7B6-7C91-353F-2D5E-37F732F3E00D}"/>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29641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85E8-D1F0-3201-C513-282DAD8464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2AC0AD-2C49-613F-7309-CA7169803DD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11593B-EACA-5742-BD7F-BBE8EF098D91}"/>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C6032B52-D214-778D-EBBC-4D434F2DF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6133C-3644-B4AE-38D1-B6502E79464E}"/>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26208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90C2-0E03-59D3-2EC9-A7CEBD2A0C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63D4C1-E515-B744-7095-139C57B2CA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609EE3-1AD3-FA54-93C5-86879BAC8DA5}"/>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9019E5D3-42E2-501B-4318-0A159470A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B1FAE-A829-24D5-8503-C294C28F83B0}"/>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50145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B38F-72B4-7564-C133-A8CAF7D4EC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B9F648-9D9E-7763-6BAB-B390C53F903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456F47-3898-C18D-71A7-B777853035E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2CE839-A226-7F30-2E42-D8C07E5146FB}"/>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6" name="Footer Placeholder 5">
            <a:extLst>
              <a:ext uri="{FF2B5EF4-FFF2-40B4-BE49-F238E27FC236}">
                <a16:creationId xmlns:a16="http://schemas.microsoft.com/office/drawing/2014/main" id="{CDCF7FCD-23EC-B0DD-BE70-3A095C494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94252-86A4-63D0-754B-CBB385D3C73B}"/>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74006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59CE-6C76-046E-841B-6EA0F787154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BA51E6-7D4F-39D6-DA6C-601B63902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D4CA2B-944D-91E6-F3C1-9E8B8804FA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9667490-A622-5F5B-FFA5-1191FC5F8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E8B953-35E2-D50D-3C23-96F3EA8A96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D078F9F-EF39-1158-FFBB-B082D766A6DE}"/>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8" name="Footer Placeholder 7">
            <a:extLst>
              <a:ext uri="{FF2B5EF4-FFF2-40B4-BE49-F238E27FC236}">
                <a16:creationId xmlns:a16="http://schemas.microsoft.com/office/drawing/2014/main" id="{E17A79C8-D42A-D086-9A2C-59BDC44BB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02294-325E-C44F-6A05-FBDBCF942B4B}"/>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44908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6425-17EE-1CF7-BD80-9B51FD9611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B714A2E-804D-2430-8785-8198012E9AE4}"/>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4" name="Footer Placeholder 3">
            <a:extLst>
              <a:ext uri="{FF2B5EF4-FFF2-40B4-BE49-F238E27FC236}">
                <a16:creationId xmlns:a16="http://schemas.microsoft.com/office/drawing/2014/main" id="{BB6E586F-1A2C-46B0-E88F-42E97FF8F1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40DCC0-E42B-4E16-2659-DE7666BDE83A}"/>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896704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DC0D8-D29F-7928-5C8E-932C35C7999E}"/>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3" name="Footer Placeholder 2">
            <a:extLst>
              <a:ext uri="{FF2B5EF4-FFF2-40B4-BE49-F238E27FC236}">
                <a16:creationId xmlns:a16="http://schemas.microsoft.com/office/drawing/2014/main" id="{A46381DF-626E-EA82-70A9-10E124594E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6DBE00-CBB3-2EA9-A8AD-EED32DAA2585}"/>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68368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360-D970-1460-9ACE-C05150BFB3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9589798-D111-FBE5-6324-CC95E2CD3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540DC15-10D0-0F6F-3033-BC7F116A9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F4E66B-040C-17B4-ADF5-813D37631EB3}"/>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6" name="Footer Placeholder 5">
            <a:extLst>
              <a:ext uri="{FF2B5EF4-FFF2-40B4-BE49-F238E27FC236}">
                <a16:creationId xmlns:a16="http://schemas.microsoft.com/office/drawing/2014/main" id="{261D7DC8-6E0F-8333-626D-418440093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94196-7598-4217-57B3-7873D5820FF6}"/>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14233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5154-D40A-B42C-288E-C719D539AB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A1DA1E-1E67-5A29-051C-8438263049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F18FC5-2DD3-C9EF-C7BF-36F167EC5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0F03EC-88F4-EC8D-270C-34F4D1181910}"/>
              </a:ext>
            </a:extLst>
          </p:cNvPr>
          <p:cNvSpPr>
            <a:spLocks noGrp="1"/>
          </p:cNvSpPr>
          <p:nvPr>
            <p:ph type="dt" sz="half" idx="10"/>
          </p:nvPr>
        </p:nvSpPr>
        <p:spPr/>
        <p:txBody>
          <a:bodyPr/>
          <a:lstStyle/>
          <a:p>
            <a:fld id="{CCD0576A-07DB-3B46-AC99-97A70AE23956}" type="datetimeFigureOut">
              <a:rPr lang="en-US" smtClean="0"/>
              <a:t>12/23/2024</a:t>
            </a:fld>
            <a:endParaRPr lang="en-US"/>
          </a:p>
        </p:txBody>
      </p:sp>
      <p:sp>
        <p:nvSpPr>
          <p:cNvPr id="6" name="Footer Placeholder 5">
            <a:extLst>
              <a:ext uri="{FF2B5EF4-FFF2-40B4-BE49-F238E27FC236}">
                <a16:creationId xmlns:a16="http://schemas.microsoft.com/office/drawing/2014/main" id="{B33DC8FE-1BCB-047D-5F52-E902AC39B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B3D0D-1060-1C28-1F1A-231E43E411EE}"/>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76395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32A7A-246A-E18A-4C93-A4BA988EEF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C4919EB-94FF-60FF-BB8D-B66AF177A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4F8F3A-267F-D219-664F-DEDAAC19E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D0576A-07DB-3B46-AC99-97A70AE23956}" type="datetimeFigureOut">
              <a:rPr lang="en-US" smtClean="0"/>
              <a:t>12/23/2024</a:t>
            </a:fld>
            <a:endParaRPr lang="en-US"/>
          </a:p>
        </p:txBody>
      </p:sp>
      <p:sp>
        <p:nvSpPr>
          <p:cNvPr id="5" name="Footer Placeholder 4">
            <a:extLst>
              <a:ext uri="{FF2B5EF4-FFF2-40B4-BE49-F238E27FC236}">
                <a16:creationId xmlns:a16="http://schemas.microsoft.com/office/drawing/2014/main" id="{16C10F51-7255-50C1-18D0-94D395A5F0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535A5A-9156-5F50-DE6D-645C17C79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5EAFB7-D942-8C40-850B-F7A53EC532FC}" type="slidenum">
              <a:rPr lang="en-US" smtClean="0"/>
              <a:t>‹#›</a:t>
            </a:fld>
            <a:endParaRPr lang="en-US"/>
          </a:p>
        </p:txBody>
      </p:sp>
    </p:spTree>
    <p:extLst>
      <p:ext uri="{BB962C8B-B14F-4D97-AF65-F5344CB8AC3E}">
        <p14:creationId xmlns:p14="http://schemas.microsoft.com/office/powerpoint/2010/main" val="204653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05F-6C10-AAB8-B9A1-704086EB8325}"/>
              </a:ext>
            </a:extLst>
          </p:cNvPr>
          <p:cNvSpPr>
            <a:spLocks noGrp="1"/>
          </p:cNvSpPr>
          <p:nvPr>
            <p:ph type="ctrTitle"/>
          </p:nvPr>
        </p:nvSpPr>
        <p:spPr>
          <a:xfrm>
            <a:off x="1323873" y="1614025"/>
            <a:ext cx="9144000" cy="1790891"/>
          </a:xfrm>
        </p:spPr>
        <p:txBody>
          <a:bodyPr>
            <a:normAutofit/>
          </a:bodyPr>
          <a:lstStyle/>
          <a:p>
            <a:r>
              <a:rPr lang="en-US" sz="4800" b="1" dirty="0">
                <a:latin typeface="Times New Roman" panose="02020603050405020304" pitchFamily="18" charset="0"/>
                <a:cs typeface="Times New Roman" panose="02020603050405020304" pitchFamily="18" charset="0"/>
              </a:rPr>
              <a:t>Mini Project-I (K24MCA18P)</a:t>
            </a:r>
            <a:br>
              <a:rPr lang="en-IN" sz="28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Odd Semester</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Session 2024-25</a:t>
            </a:r>
            <a:endParaRPr lang="en-US" sz="36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2C24FBC-2E61-AD49-3BD0-DA7AA89F9A81}"/>
              </a:ext>
            </a:extLst>
          </p:cNvPr>
          <p:cNvSpPr>
            <a:spLocks noGrp="1"/>
          </p:cNvSpPr>
          <p:nvPr>
            <p:ph type="subTitle" idx="1"/>
          </p:nvPr>
        </p:nvSpPr>
        <p:spPr>
          <a:xfrm>
            <a:off x="1415846" y="3631955"/>
            <a:ext cx="8927690" cy="1749433"/>
          </a:xfrm>
        </p:spPr>
        <p:txBody>
          <a:bodyPr>
            <a:normAutofit fontScale="92500" lnSpcReduction="10000"/>
          </a:bodyPr>
          <a:lstStyle/>
          <a:p>
            <a:r>
              <a:rPr lang="en-US" sz="3500" b="1" u="sng" dirty="0">
                <a:latin typeface="Times New Roman" panose="02020603050405020304" pitchFamily="18" charset="0"/>
                <a:cs typeface="Times New Roman" panose="02020603050405020304" pitchFamily="18" charset="0"/>
              </a:rPr>
              <a:t>HospitEX</a:t>
            </a:r>
          </a:p>
          <a:p>
            <a:endParaRPr lang="en-US" sz="3500" b="1" u="sng" dirty="0">
              <a:latin typeface="Times New Roman" panose="02020603050405020304" pitchFamily="18" charset="0"/>
              <a:cs typeface="Times New Roman" panose="02020603050405020304" pitchFamily="18" charset="0"/>
            </a:endParaRPr>
          </a:p>
          <a:p>
            <a:r>
              <a:rPr lang="en-US" sz="2200" b="1" u="sng" dirty="0">
                <a:latin typeface="Times New Roman" panose="02020603050405020304" pitchFamily="18" charset="0"/>
                <a:cs typeface="Times New Roman" panose="02020603050405020304" pitchFamily="18" charset="0"/>
              </a:rPr>
              <a:t>Name</a:t>
            </a:r>
            <a:r>
              <a:rPr lang="en-US" sz="2200" b="1" dirty="0">
                <a:latin typeface="Times New Roman" panose="02020603050405020304" pitchFamily="18" charset="0"/>
                <a:cs typeface="Times New Roman" panose="02020603050405020304" pitchFamily="18" charset="0"/>
              </a:rPr>
              <a:t>: Preksha Ruhela &amp; </a:t>
            </a:r>
            <a:r>
              <a:rPr lang="en-US" sz="2200" b="1" u="sng" dirty="0">
                <a:latin typeface="Times New Roman" panose="02020603050405020304" pitchFamily="18" charset="0"/>
                <a:cs typeface="Times New Roman" panose="02020603050405020304" pitchFamily="18" charset="0"/>
              </a:rPr>
              <a:t>University Roll Number</a:t>
            </a:r>
            <a:r>
              <a:rPr lang="en-US" sz="2200" b="1" dirty="0">
                <a:latin typeface="Times New Roman" panose="02020603050405020304" pitchFamily="18" charset="0"/>
                <a:cs typeface="Times New Roman" panose="02020603050405020304" pitchFamily="18" charset="0"/>
              </a:rPr>
              <a:t>: 202410116100148</a:t>
            </a:r>
          </a:p>
          <a:p>
            <a:r>
              <a:rPr lang="en-US" sz="2200" b="1" u="sng" dirty="0">
                <a:latin typeface="Times New Roman" panose="02020603050405020304" pitchFamily="18" charset="0"/>
                <a:cs typeface="Times New Roman" panose="02020603050405020304" pitchFamily="18" charset="0"/>
              </a:rPr>
              <a:t>Name</a:t>
            </a:r>
            <a:r>
              <a:rPr lang="en-US" sz="2200" b="1" dirty="0">
                <a:latin typeface="Times New Roman" panose="02020603050405020304" pitchFamily="18" charset="0"/>
                <a:cs typeface="Times New Roman" panose="02020603050405020304" pitchFamily="18" charset="0"/>
              </a:rPr>
              <a:t>: Pragya Tiwari &amp; </a:t>
            </a:r>
            <a:r>
              <a:rPr lang="en-US" sz="2200" b="1" u="sng" dirty="0">
                <a:latin typeface="Times New Roman" panose="02020603050405020304" pitchFamily="18" charset="0"/>
                <a:cs typeface="Times New Roman" panose="02020603050405020304" pitchFamily="18" charset="0"/>
              </a:rPr>
              <a:t>University Roll Number</a:t>
            </a:r>
            <a:r>
              <a:rPr lang="en-US" sz="2200" b="1" dirty="0">
                <a:latin typeface="Times New Roman" panose="02020603050405020304" pitchFamily="18" charset="0"/>
                <a:cs typeface="Times New Roman" panose="02020603050405020304" pitchFamily="18" charset="0"/>
              </a:rPr>
              <a:t>: 202410116100144</a:t>
            </a:r>
          </a:p>
          <a:p>
            <a:endParaRPr lang="en-US" b="1"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C7EFE38A-2987-AEC9-33EC-1BC6CB5C10DA}"/>
              </a:ext>
            </a:extLst>
          </p:cNvPr>
          <p:cNvSpPr txBox="1">
            <a:spLocks/>
          </p:cNvSpPr>
          <p:nvPr/>
        </p:nvSpPr>
        <p:spPr>
          <a:xfrm>
            <a:off x="1524000" y="4506671"/>
            <a:ext cx="9144000" cy="7626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43043289-20F1-1B73-C850-CE92562B546B}"/>
              </a:ext>
            </a:extLst>
          </p:cNvPr>
          <p:cNvSpPr txBox="1">
            <a:spLocks/>
          </p:cNvSpPr>
          <p:nvPr/>
        </p:nvSpPr>
        <p:spPr>
          <a:xfrm>
            <a:off x="9117371" y="5496394"/>
            <a:ext cx="2799326" cy="10715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b="1" u="sng" dirty="0">
                <a:latin typeface="Times New Roman" panose="02020603050405020304" pitchFamily="18" charset="0"/>
                <a:cs typeface="Times New Roman" panose="02020603050405020304" pitchFamily="18" charset="0"/>
              </a:rPr>
              <a:t>Project Supervisor:</a:t>
            </a:r>
          </a:p>
          <a:p>
            <a:pPr algn="just"/>
            <a:r>
              <a:rPr lang="en-IN" dirty="0">
                <a:solidFill>
                  <a:srgbClr val="FF0000"/>
                </a:solidFill>
                <a:latin typeface="Times New Roman" panose="02020603050405020304" pitchFamily="18" charset="0"/>
                <a:cs typeface="Times New Roman" panose="02020603050405020304" pitchFamily="18" charset="0"/>
              </a:rPr>
              <a:t>Ms. Divya Singhal</a:t>
            </a:r>
          </a:p>
          <a:p>
            <a:pPr algn="just"/>
            <a:r>
              <a:rPr lang="en-IN" dirty="0">
                <a:solidFill>
                  <a:srgbClr val="FF0000"/>
                </a:solidFill>
                <a:latin typeface="Times New Roman" panose="02020603050405020304" pitchFamily="18" charset="0"/>
                <a:cs typeface="Times New Roman" panose="02020603050405020304" pitchFamily="18" charset="0"/>
              </a:rPr>
              <a:t>Assistant Professor</a:t>
            </a:r>
          </a:p>
          <a:p>
            <a:pPr algn="just"/>
            <a:endParaRPr lang="en-IN"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9A50B94-DBEB-9815-4684-223EC27F9F0D}"/>
              </a:ext>
            </a:extLst>
          </p:cNvPr>
          <p:cNvPicPr>
            <a:picLocks noChangeAspect="1"/>
          </p:cNvPicPr>
          <p:nvPr/>
        </p:nvPicPr>
        <p:blipFill>
          <a:blip r:embed="rId2"/>
          <a:stretch>
            <a:fillRect/>
          </a:stretch>
        </p:blipFill>
        <p:spPr>
          <a:xfrm>
            <a:off x="0" y="2510"/>
            <a:ext cx="12192000" cy="1384490"/>
          </a:xfrm>
          <a:prstGeom prst="rect">
            <a:avLst/>
          </a:prstGeom>
        </p:spPr>
      </p:pic>
    </p:spTree>
    <p:extLst>
      <p:ext uri="{BB962C8B-B14F-4D97-AF65-F5344CB8AC3E}">
        <p14:creationId xmlns:p14="http://schemas.microsoft.com/office/powerpoint/2010/main" val="149316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72F0-7EB3-A394-ABD6-7A41EF3CE737}"/>
              </a:ext>
            </a:extLst>
          </p:cNvPr>
          <p:cNvSpPr>
            <a:spLocks noGrp="1"/>
          </p:cNvSpPr>
          <p:nvPr>
            <p:ph type="title"/>
          </p:nvPr>
        </p:nvSpPr>
        <p:spPr>
          <a:xfrm>
            <a:off x="0" y="0"/>
            <a:ext cx="12192000" cy="1267968"/>
          </a:xfrm>
          <a:solidFill>
            <a:schemeClr val="accent2">
              <a:lumMod val="40000"/>
              <a:lumOff val="60000"/>
            </a:schemeClr>
          </a:solidFill>
        </p:spPr>
        <p:txBody>
          <a:bodyPr>
            <a:normAutofit/>
          </a:bodyPr>
          <a:lstStyle/>
          <a:p>
            <a:pPr algn="ctr"/>
            <a:r>
              <a:rPr lang="en-IN" b="1" dirty="0">
                <a:latin typeface="Times New Roman" panose="02020603050405020304" pitchFamily="18" charset="0"/>
                <a:ea typeface="Tahoma" panose="020B0604030504040204" pitchFamily="34" charset="0"/>
                <a:cs typeface="Times New Roman" panose="02020603050405020304" pitchFamily="18" charset="0"/>
              </a:rPr>
              <a:t>Content</a:t>
            </a:r>
          </a:p>
        </p:txBody>
      </p:sp>
      <p:sp>
        <p:nvSpPr>
          <p:cNvPr id="5" name="Content Placeholder 4">
            <a:extLst>
              <a:ext uri="{FF2B5EF4-FFF2-40B4-BE49-F238E27FC236}">
                <a16:creationId xmlns:a16="http://schemas.microsoft.com/office/drawing/2014/main" id="{4AD30AE4-1C9D-4F26-8884-C30D15E187A7}"/>
              </a:ext>
            </a:extLst>
          </p:cNvPr>
          <p:cNvSpPr>
            <a:spLocks noGrp="1"/>
          </p:cNvSpPr>
          <p:nvPr>
            <p:ph idx="1"/>
          </p:nvPr>
        </p:nvSpPr>
        <p:spPr>
          <a:xfrm>
            <a:off x="5909187" y="1849152"/>
            <a:ext cx="5643716" cy="5008848"/>
          </a:xfrm>
        </p:spPr>
        <p:txBody>
          <a:bodyPr>
            <a:noAutofit/>
          </a:bodyPr>
          <a:lstStyle/>
          <a:p>
            <a:pPr lvl="0">
              <a:buFont typeface="Wingdings" panose="05000000000000000000" pitchFamily="2" charset="2"/>
              <a:buChar char="§"/>
              <a:tabLst>
                <a:tab pos="457200" algn="l"/>
              </a:tabLst>
            </a:pPr>
            <a:r>
              <a:rPr lang="en-IN" sz="2000" kern="100" dirty="0">
                <a:effectLst/>
                <a:latin typeface="Calibri" panose="020F0502020204030204" pitchFamily="34" charset="0"/>
                <a:ea typeface="Calibri" panose="020F0502020204030204" pitchFamily="34" charset="0"/>
                <a:cs typeface="Calibri" panose="020F0502020204030204" pitchFamily="34" charset="0"/>
              </a:rPr>
              <a:t>Introduction </a:t>
            </a:r>
            <a:endParaRPr lang="en-IN" sz="2000" kern="100" dirty="0">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
              <a:tabLst>
                <a:tab pos="457200" algn="l"/>
              </a:tabLst>
            </a:pPr>
            <a:r>
              <a:rPr lang="en-IN" sz="2000" kern="100" dirty="0">
                <a:effectLst/>
                <a:latin typeface="Calibri" panose="020F0502020204030204" pitchFamily="34" charset="0"/>
                <a:ea typeface="Calibri" panose="020F0502020204030204" pitchFamily="34" charset="0"/>
                <a:cs typeface="Calibri" panose="020F0502020204030204" pitchFamily="34" charset="0"/>
              </a:rPr>
              <a:t>Literature Review </a:t>
            </a:r>
          </a:p>
          <a:p>
            <a:pPr lvl="0">
              <a:buFont typeface="Wingdings" panose="05000000000000000000" pitchFamily="2" charset="2"/>
              <a:buChar char="§"/>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
              <a:tabLst>
                <a:tab pos="457200" algn="l"/>
              </a:tabLst>
            </a:pPr>
            <a:r>
              <a:rPr lang="en-IN" sz="2000" kern="100" dirty="0">
                <a:effectLst/>
                <a:latin typeface="Calibri" panose="020F0502020204030204" pitchFamily="34" charset="0"/>
                <a:ea typeface="Calibri" panose="020F0502020204030204" pitchFamily="34" charset="0"/>
                <a:cs typeface="Calibri" panose="020F0502020204030204" pitchFamily="34" charset="0"/>
              </a:rPr>
              <a:t>Objective of the Project </a:t>
            </a:r>
          </a:p>
          <a:p>
            <a:pPr lvl="0">
              <a:buFont typeface="Wingdings" panose="05000000000000000000" pitchFamily="2" charset="2"/>
              <a:buChar char="§"/>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
              <a:tabLst>
                <a:tab pos="457200" algn="l"/>
              </a:tabLst>
            </a:pPr>
            <a:r>
              <a:rPr lang="en-IN" sz="2000" kern="100" dirty="0">
                <a:effectLst/>
                <a:latin typeface="Calibri" panose="020F0502020204030204" pitchFamily="34" charset="0"/>
                <a:ea typeface="Calibri" panose="020F0502020204030204" pitchFamily="34" charset="0"/>
                <a:cs typeface="Calibri" panose="020F0502020204030204" pitchFamily="34" charset="0"/>
              </a:rPr>
              <a:t>Technology</a:t>
            </a:r>
            <a:r>
              <a:rPr lang="en-IN" sz="2000" kern="100" dirty="0">
                <a:latin typeface="Calibri" panose="020F0502020204030204" pitchFamily="34" charset="0"/>
                <a:ea typeface="Calibri" panose="020F0502020204030204" pitchFamily="34" charset="0"/>
                <a:cs typeface="Calibri" panose="020F0502020204030204" pitchFamily="34" charset="0"/>
              </a:rPr>
              <a:t> (Hardware &amp; Software Requirements)</a:t>
            </a:r>
          </a:p>
          <a:p>
            <a:pPr lvl="0">
              <a:buFont typeface="Wingdings" panose="05000000000000000000" pitchFamily="2" charset="2"/>
              <a:buChar char="§"/>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
              <a:tabLst>
                <a:tab pos="457200" algn="l"/>
              </a:tabLst>
            </a:pPr>
            <a:r>
              <a:rPr lang="en-IN" sz="2000" kern="100" dirty="0">
                <a:effectLst/>
                <a:latin typeface="Calibri" panose="020F0502020204030204" pitchFamily="34" charset="0"/>
                <a:ea typeface="Calibri" panose="020F0502020204030204" pitchFamily="34" charset="0"/>
                <a:cs typeface="Calibri" panose="020F0502020204030204" pitchFamily="34" charset="0"/>
              </a:rPr>
              <a:t>Modules </a:t>
            </a:r>
          </a:p>
          <a:p>
            <a:pPr marL="0" lvl="0" indent="0">
              <a:buNone/>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Freeform 3">
            <a:extLst>
              <a:ext uri="{FF2B5EF4-FFF2-40B4-BE49-F238E27FC236}">
                <a16:creationId xmlns:a16="http://schemas.microsoft.com/office/drawing/2014/main" id="{E608DFA9-E0BD-4F68-C40B-EF7DCF194900}"/>
              </a:ext>
            </a:extLst>
          </p:cNvPr>
          <p:cNvSpPr/>
          <p:nvPr/>
        </p:nvSpPr>
        <p:spPr>
          <a:xfrm flipH="1">
            <a:off x="639097" y="1770494"/>
            <a:ext cx="4129548" cy="4389416"/>
          </a:xfrm>
          <a:custGeom>
            <a:avLst/>
            <a:gdLst/>
            <a:ahLst/>
            <a:cxnLst/>
            <a:rect l="l" t="t" r="r" b="b"/>
            <a:pathLst>
              <a:path w="5689646" h="6172200">
                <a:moveTo>
                  <a:pt x="5689647" y="0"/>
                </a:moveTo>
                <a:lnTo>
                  <a:pt x="0" y="0"/>
                </a:lnTo>
                <a:lnTo>
                  <a:pt x="0" y="6172200"/>
                </a:lnTo>
                <a:lnTo>
                  <a:pt x="5689647" y="6172200"/>
                </a:lnTo>
                <a:lnTo>
                  <a:pt x="568964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Tree>
    <p:extLst>
      <p:ext uri="{BB962C8B-B14F-4D97-AF65-F5344CB8AC3E}">
        <p14:creationId xmlns:p14="http://schemas.microsoft.com/office/powerpoint/2010/main" val="411715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102F-978C-3EAF-61E2-60C25A98C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A5F62-65DD-AD75-A67D-7D11353DC281}"/>
              </a:ext>
            </a:extLst>
          </p:cNvPr>
          <p:cNvSpPr>
            <a:spLocks noGrp="1"/>
          </p:cNvSpPr>
          <p:nvPr>
            <p:ph type="title"/>
          </p:nvPr>
        </p:nvSpPr>
        <p:spPr>
          <a:xfrm>
            <a:off x="0" y="-3175"/>
            <a:ext cx="12192000" cy="1234567"/>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Introduction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5417BD6D-03AD-639D-0D53-24A0683B6D63}"/>
              </a:ext>
            </a:extLst>
          </p:cNvPr>
          <p:cNvSpPr>
            <a:spLocks noGrp="1"/>
          </p:cNvSpPr>
          <p:nvPr>
            <p:ph idx="1"/>
          </p:nvPr>
        </p:nvSpPr>
        <p:spPr>
          <a:xfrm>
            <a:off x="838200" y="1607910"/>
            <a:ext cx="10515600" cy="4351338"/>
          </a:xfrm>
        </p:spPr>
        <p:txBody>
          <a:bodyPr>
            <a:noAutofit/>
          </a:bodyPr>
          <a:lstStyle/>
          <a:p>
            <a:pPr marL="0" lvl="0" indent="0">
              <a:buNone/>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In this busy world we don’t have the time to wait in infamously long hospital queues. The problem is, queuing at hospital is often managed manually by administrative staff,  then take a token there and then wait for our turn then ask for the doctor and the most frustrating thing - we went there by traveling a long distance and then we come to know the doctor is on leave or the doctor can’t take appointments.</a:t>
            </a:r>
          </a:p>
          <a:p>
            <a:pPr marL="0" lvl="0" indent="0">
              <a:buNone/>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HospitEX will help us overcome all these problems because now patients can book their appointments at home, they can check whether the doctor they want to meet is available or not. Doctors can also confirm or decline appointments, this help both patient and the doctor because if the doctor declines the appointment then patient will know this in advance and patient will visit hospital only when the doctor confirms’ the appointment this will save time and money of the patient. Patients can also pay the doctor’s consultant fee online to save their time.  </a:t>
            </a:r>
          </a:p>
          <a:p>
            <a:pPr marL="0" lvl="0" indent="0">
              <a:buNone/>
              <a:tabLst>
                <a:tab pos="457200" algn="l"/>
              </a:tabLst>
            </a:pP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Freeform 4">
            <a:extLst>
              <a:ext uri="{FF2B5EF4-FFF2-40B4-BE49-F238E27FC236}">
                <a16:creationId xmlns:a16="http://schemas.microsoft.com/office/drawing/2014/main" id="{69A114F7-F41E-E058-97A5-6B54200A469C}"/>
              </a:ext>
            </a:extLst>
          </p:cNvPr>
          <p:cNvSpPr/>
          <p:nvPr/>
        </p:nvSpPr>
        <p:spPr>
          <a:xfrm>
            <a:off x="10070690" y="217563"/>
            <a:ext cx="1619865" cy="1362377"/>
          </a:xfrm>
          <a:custGeom>
            <a:avLst/>
            <a:gdLst/>
            <a:ahLst/>
            <a:cxnLst/>
            <a:rect l="l" t="t" r="r" b="b"/>
            <a:pathLst>
              <a:path w="2468926" h="1916785">
                <a:moveTo>
                  <a:pt x="0" y="0"/>
                </a:moveTo>
                <a:lnTo>
                  <a:pt x="2468926" y="0"/>
                </a:lnTo>
                <a:lnTo>
                  <a:pt x="2468926" y="1916785"/>
                </a:lnTo>
                <a:lnTo>
                  <a:pt x="0" y="1916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3">
            <a:extLst>
              <a:ext uri="{FF2B5EF4-FFF2-40B4-BE49-F238E27FC236}">
                <a16:creationId xmlns:a16="http://schemas.microsoft.com/office/drawing/2014/main" id="{0E42CD8B-AB6C-0BA9-9142-699B66612650}"/>
              </a:ext>
            </a:extLst>
          </p:cNvPr>
          <p:cNvSpPr/>
          <p:nvPr/>
        </p:nvSpPr>
        <p:spPr>
          <a:xfrm>
            <a:off x="117986" y="4845543"/>
            <a:ext cx="2231924" cy="2012457"/>
          </a:xfrm>
          <a:custGeom>
            <a:avLst/>
            <a:gdLst/>
            <a:ahLst/>
            <a:cxnLst/>
            <a:rect l="l" t="t" r="r" b="b"/>
            <a:pathLst>
              <a:path w="2704045" h="2684379">
                <a:moveTo>
                  <a:pt x="0" y="0"/>
                </a:moveTo>
                <a:lnTo>
                  <a:pt x="2704045" y="0"/>
                </a:lnTo>
                <a:lnTo>
                  <a:pt x="2704045" y="2684379"/>
                </a:lnTo>
                <a:lnTo>
                  <a:pt x="0" y="2684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11562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DA0FE-3324-1AC2-EBAA-076DFFF431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C7DF6-5F84-CA0C-90EA-F70F26C4CC4A}"/>
              </a:ext>
            </a:extLst>
          </p:cNvPr>
          <p:cNvSpPr>
            <a:spLocks noGrp="1"/>
          </p:cNvSpPr>
          <p:nvPr>
            <p:ph type="title"/>
          </p:nvPr>
        </p:nvSpPr>
        <p:spPr>
          <a:xfrm>
            <a:off x="0" y="-3175"/>
            <a:ext cx="12192000" cy="1258951"/>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Literature Review</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9F06B79-DAB3-64B1-9AA4-939F96A54F1E}"/>
              </a:ext>
            </a:extLst>
          </p:cNvPr>
          <p:cNvSpPr>
            <a:spLocks noGrp="1"/>
          </p:cNvSpPr>
          <p:nvPr>
            <p:ph idx="1"/>
          </p:nvPr>
        </p:nvSpPr>
        <p:spPr>
          <a:xfrm>
            <a:off x="838200" y="1662339"/>
            <a:ext cx="10515600" cy="4792889"/>
          </a:xfrm>
        </p:spPr>
        <p:txBody>
          <a:bodyPr>
            <a:no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HospitEX are software applications designed to handle the comprehensive functions of hospitals or healthcare facilities. These systems streamline the administration of patient care, optimize operational efficiency, and enhance the coordination of staff, resources, and services. Literature indicates that the key functionalities of HospitEX include patient registration, appointment scheduling, medical record management.</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According to various studies, implementing an HospitEX can drastically reduce paperwork and administrative errors, leading to more effective communication between departments and timely access to patient information. HospitEX solutions are often developed with modules like in-patient and out-patient management,  laboratory management, and appointment scheduling.</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Furthermore, </a:t>
            </a:r>
            <a:r>
              <a:rPr lang="en-US" sz="2000" dirty="0" err="1">
                <a:latin typeface="Calibri" panose="020F0502020204030204" pitchFamily="34" charset="0"/>
                <a:ea typeface="Calibri" panose="020F0502020204030204" pitchFamily="34" charset="0"/>
                <a:cs typeface="Calibri" panose="020F0502020204030204" pitchFamily="34" charset="0"/>
              </a:rPr>
              <a:t>hospitEX</a:t>
            </a:r>
            <a:r>
              <a:rPr lang="en-US" sz="2000" dirty="0">
                <a:latin typeface="Calibri" panose="020F0502020204030204" pitchFamily="34" charset="0"/>
                <a:ea typeface="Calibri" panose="020F0502020204030204" pitchFamily="34" charset="0"/>
                <a:cs typeface="Calibri" panose="020F0502020204030204" pitchFamily="34" charset="0"/>
              </a:rPr>
              <a:t> can be integrated with health records to improve clinical outcomes and patient satisfaction. The literature suggests that HospitEX reduces human intervention in routine tasks, thereby lowering the probability of errors and improving accuracy in diagnosis, treatment, and billing processes.</a:t>
            </a:r>
          </a:p>
        </p:txBody>
      </p:sp>
    </p:spTree>
    <p:extLst>
      <p:ext uri="{BB962C8B-B14F-4D97-AF65-F5344CB8AC3E}">
        <p14:creationId xmlns:p14="http://schemas.microsoft.com/office/powerpoint/2010/main" val="80782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7A07D-3EFC-2A4C-0461-98F29B710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FD491-CAD3-3CB4-E699-C19EBBF7D99A}"/>
              </a:ext>
            </a:extLst>
          </p:cNvPr>
          <p:cNvSpPr>
            <a:spLocks noGrp="1"/>
          </p:cNvSpPr>
          <p:nvPr>
            <p:ph type="title"/>
          </p:nvPr>
        </p:nvSpPr>
        <p:spPr>
          <a:xfrm>
            <a:off x="0" y="-3175"/>
            <a:ext cx="12192000" cy="1258951"/>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Literature Review (Contd.)</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6A676C2-8498-1A7F-0D2D-8EF4ED2CB30A}"/>
              </a:ext>
            </a:extLst>
          </p:cNvPr>
          <p:cNvSpPr>
            <a:spLocks noGrp="1"/>
          </p:cNvSpPr>
          <p:nvPr>
            <p:ph idx="1"/>
          </p:nvPr>
        </p:nvSpPr>
        <p:spPr/>
        <p:txBody>
          <a:bodyPr>
            <a:normAutofit/>
          </a:body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Security concerns, such as ensuring that sensitive patient data is securely stored and shared, are frequently discussed in the literature. Best practices advocate for strong encryption, role-based access, and compliance with healthcare standards such as HIPAA (Health Insurance Portability and Accountability Act).</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In conclusion, the literature on HospitEX points to its critical role in enhancing healthcare delivery through streamlined operations, improved data management, and better patient care outcomes. This project explores these aspects to demonstrate how the development of a well-integrated HospitEX could benefit a hospital's daily operations.</a:t>
            </a:r>
          </a:p>
          <a:p>
            <a:pPr marL="0" lvl="0" indent="0">
              <a:buNone/>
              <a:tabLst>
                <a:tab pos="457200" algn="l"/>
              </a:tabLst>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Freeform 4">
            <a:extLst>
              <a:ext uri="{FF2B5EF4-FFF2-40B4-BE49-F238E27FC236}">
                <a16:creationId xmlns:a16="http://schemas.microsoft.com/office/drawing/2014/main" id="{EBDFD9A4-282B-1F0D-01AE-DF33ED6BB1D9}"/>
              </a:ext>
            </a:extLst>
          </p:cNvPr>
          <p:cNvSpPr/>
          <p:nvPr/>
        </p:nvSpPr>
        <p:spPr>
          <a:xfrm>
            <a:off x="10396331" y="4929809"/>
            <a:ext cx="1608856" cy="1712151"/>
          </a:xfrm>
          <a:custGeom>
            <a:avLst/>
            <a:gdLst/>
            <a:ahLst/>
            <a:cxnLst/>
            <a:rect l="l" t="t" r="r" b="b"/>
            <a:pathLst>
              <a:path w="2523406" h="2928003">
                <a:moveTo>
                  <a:pt x="0" y="0"/>
                </a:moveTo>
                <a:lnTo>
                  <a:pt x="2523406" y="0"/>
                </a:lnTo>
                <a:lnTo>
                  <a:pt x="2523406" y="2928003"/>
                </a:lnTo>
                <a:lnTo>
                  <a:pt x="0" y="29280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Tree>
    <p:extLst>
      <p:ext uri="{BB962C8B-B14F-4D97-AF65-F5344CB8AC3E}">
        <p14:creationId xmlns:p14="http://schemas.microsoft.com/office/powerpoint/2010/main" val="364217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EBDE-A511-E80F-D5E9-0604A420E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401A3-3948-4147-3AEF-34640B41015C}"/>
              </a:ext>
            </a:extLst>
          </p:cNvPr>
          <p:cNvSpPr>
            <a:spLocks noGrp="1"/>
          </p:cNvSpPr>
          <p:nvPr>
            <p:ph type="title"/>
          </p:nvPr>
        </p:nvSpPr>
        <p:spPr>
          <a:xfrm>
            <a:off x="0" y="-3175"/>
            <a:ext cx="12192000" cy="1246759"/>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Objective of the Project</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71D3FF4-855C-A317-936E-1CA113829547}"/>
              </a:ext>
            </a:extLst>
          </p:cNvPr>
          <p:cNvSpPr>
            <a:spLocks noGrp="1"/>
          </p:cNvSpPr>
          <p:nvPr>
            <p:ph idx="1"/>
          </p:nvPr>
        </p:nvSpPr>
        <p:spPr>
          <a:xfrm>
            <a:off x="4428307" y="1723204"/>
            <a:ext cx="6526161" cy="4351338"/>
          </a:xfrm>
        </p:spPr>
        <p:txBody>
          <a:bodyPr>
            <a:normAutofit/>
          </a:bodyPr>
          <a:lstStyle/>
          <a:p>
            <a:pPr>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To computerize every detail related to hospital and patient information.</a:t>
            </a:r>
          </a:p>
          <a:p>
            <a:pPr>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Facilitate better communication between departments and provide quick access to patient records for timely diagnosis and treatment.</a:t>
            </a:r>
          </a:p>
          <a:p>
            <a:pPr>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Arranging patient appointments with physicians in a way that is convenient for both parties.</a:t>
            </a:r>
          </a:p>
          <a:p>
            <a:pPr>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Minimize human error in record-keeping, billing, and prescription management.</a:t>
            </a:r>
          </a:p>
          <a:p>
            <a:pPr>
              <a:tabLst>
                <a:tab pos="457200" algn="l"/>
              </a:tabLst>
            </a:pPr>
            <a:r>
              <a:rPr lang="en-US" sz="2000" kern="100" dirty="0">
                <a:effectLst/>
                <a:latin typeface="Calibri" panose="020F0502020204030204" pitchFamily="34" charset="0"/>
                <a:ea typeface="Calibri" panose="020F0502020204030204" pitchFamily="34" charset="0"/>
                <a:cs typeface="Calibri" panose="020F0502020204030204" pitchFamily="34" charset="0"/>
              </a:rPr>
              <a:t>It ought to be capable of managing patient test findings from the hospital’s pathology lab..</a:t>
            </a:r>
          </a:p>
          <a:p>
            <a:pPr>
              <a:tabLst>
                <a:tab pos="457200" algn="l"/>
              </a:tabLst>
            </a:pP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Freeform 5">
            <a:extLst>
              <a:ext uri="{FF2B5EF4-FFF2-40B4-BE49-F238E27FC236}">
                <a16:creationId xmlns:a16="http://schemas.microsoft.com/office/drawing/2014/main" id="{39CA205A-C836-73C4-580A-5FB1C197F400}"/>
              </a:ext>
            </a:extLst>
          </p:cNvPr>
          <p:cNvSpPr/>
          <p:nvPr/>
        </p:nvSpPr>
        <p:spPr>
          <a:xfrm>
            <a:off x="1237532" y="1455175"/>
            <a:ext cx="2282416" cy="5112774"/>
          </a:xfrm>
          <a:custGeom>
            <a:avLst/>
            <a:gdLst/>
            <a:ahLst/>
            <a:cxnLst/>
            <a:rect l="l" t="t" r="r" b="b"/>
            <a:pathLst>
              <a:path w="5108067" h="13252060">
                <a:moveTo>
                  <a:pt x="0" y="0"/>
                </a:moveTo>
                <a:lnTo>
                  <a:pt x="5108066" y="0"/>
                </a:lnTo>
                <a:lnTo>
                  <a:pt x="5108066" y="13252060"/>
                </a:lnTo>
                <a:lnTo>
                  <a:pt x="0" y="13252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21">
            <a:extLst>
              <a:ext uri="{FF2B5EF4-FFF2-40B4-BE49-F238E27FC236}">
                <a16:creationId xmlns:a16="http://schemas.microsoft.com/office/drawing/2014/main" id="{AC593610-A75A-DDD7-26EB-B247A07AFE1B}"/>
              </a:ext>
            </a:extLst>
          </p:cNvPr>
          <p:cNvSpPr/>
          <p:nvPr/>
        </p:nvSpPr>
        <p:spPr>
          <a:xfrm rot="854522">
            <a:off x="9687669" y="5227369"/>
            <a:ext cx="1652927" cy="1344732"/>
          </a:xfrm>
          <a:custGeom>
            <a:avLst/>
            <a:gdLst/>
            <a:ahLst/>
            <a:cxnLst/>
            <a:rect l="l" t="t" r="r" b="b"/>
            <a:pathLst>
              <a:path w="1578111" h="1179279">
                <a:moveTo>
                  <a:pt x="0" y="0"/>
                </a:moveTo>
                <a:lnTo>
                  <a:pt x="1578111" y="0"/>
                </a:lnTo>
                <a:lnTo>
                  <a:pt x="1578111" y="1179280"/>
                </a:lnTo>
                <a:lnTo>
                  <a:pt x="0" y="1179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extLst>
      <p:ext uri="{BB962C8B-B14F-4D97-AF65-F5344CB8AC3E}">
        <p14:creationId xmlns:p14="http://schemas.microsoft.com/office/powerpoint/2010/main" val="14424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EA86E-EF3E-6382-6A67-5FEBC0101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D9476-01E8-253F-F395-AFFA5D64936B}"/>
              </a:ext>
            </a:extLst>
          </p:cNvPr>
          <p:cNvSpPr>
            <a:spLocks noGrp="1"/>
          </p:cNvSpPr>
          <p:nvPr>
            <p:ph type="title"/>
          </p:nvPr>
        </p:nvSpPr>
        <p:spPr>
          <a:xfrm>
            <a:off x="0" y="-3175"/>
            <a:ext cx="12192000" cy="1258951"/>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Technology </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651F767F-AF15-3E81-1869-D73788A8ED73}"/>
              </a:ext>
            </a:extLst>
          </p:cNvPr>
          <p:cNvSpPr>
            <a:spLocks noGrp="1" noChangeArrowheads="1"/>
          </p:cNvSpPr>
          <p:nvPr>
            <p:ph idx="1"/>
          </p:nvPr>
        </p:nvSpPr>
        <p:spPr bwMode="auto">
          <a:xfrm>
            <a:off x="1776663" y="2764087"/>
            <a:ext cx="2470484" cy="207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4" name="Rectangle 2">
            <a:extLst>
              <a:ext uri="{FF2B5EF4-FFF2-40B4-BE49-F238E27FC236}">
                <a16:creationId xmlns:a16="http://schemas.microsoft.com/office/drawing/2014/main" id="{167D2561-666B-BDDF-561E-8F7192B6D9C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98E81AB9-96A4-9593-9887-6E1D1B31E34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Freeform 2">
            <a:extLst>
              <a:ext uri="{FF2B5EF4-FFF2-40B4-BE49-F238E27FC236}">
                <a16:creationId xmlns:a16="http://schemas.microsoft.com/office/drawing/2014/main" id="{1170B4C6-CF7E-29E3-F7A3-F91BC750AA95}"/>
              </a:ext>
            </a:extLst>
          </p:cNvPr>
          <p:cNvSpPr/>
          <p:nvPr/>
        </p:nvSpPr>
        <p:spPr>
          <a:xfrm>
            <a:off x="6106028" y="1866520"/>
            <a:ext cx="4789571" cy="4317967"/>
          </a:xfrm>
          <a:custGeom>
            <a:avLst/>
            <a:gdLst/>
            <a:ahLst/>
            <a:cxnLst/>
            <a:rect l="l" t="t" r="r" b="b"/>
            <a:pathLst>
              <a:path w="7849770" h="5308407">
                <a:moveTo>
                  <a:pt x="0" y="0"/>
                </a:moveTo>
                <a:lnTo>
                  <a:pt x="7849770" y="0"/>
                </a:lnTo>
                <a:lnTo>
                  <a:pt x="7849770" y="5308407"/>
                </a:lnTo>
                <a:lnTo>
                  <a:pt x="0" y="5308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2">
            <a:extLst>
              <a:ext uri="{FF2B5EF4-FFF2-40B4-BE49-F238E27FC236}">
                <a16:creationId xmlns:a16="http://schemas.microsoft.com/office/drawing/2014/main" id="{7068DDBA-04EF-1411-58FD-DB2E74034F88}"/>
              </a:ext>
            </a:extLst>
          </p:cNvPr>
          <p:cNvSpPr/>
          <p:nvPr/>
        </p:nvSpPr>
        <p:spPr>
          <a:xfrm>
            <a:off x="506264" y="1937502"/>
            <a:ext cx="4680155" cy="4317968"/>
          </a:xfrm>
          <a:custGeom>
            <a:avLst/>
            <a:gdLst/>
            <a:ahLst/>
            <a:cxnLst/>
            <a:rect l="l" t="t" r="r" b="b"/>
            <a:pathLst>
              <a:path w="7849770" h="5308407">
                <a:moveTo>
                  <a:pt x="0" y="0"/>
                </a:moveTo>
                <a:lnTo>
                  <a:pt x="7849770" y="0"/>
                </a:lnTo>
                <a:lnTo>
                  <a:pt x="7849770" y="5308407"/>
                </a:lnTo>
                <a:lnTo>
                  <a:pt x="0" y="5308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a:p>
            <a:endParaRPr lang="en-IN" dirty="0"/>
          </a:p>
          <a:p>
            <a:endParaRPr lang="en-IN" dirty="0"/>
          </a:p>
          <a:p>
            <a:r>
              <a:rPr lang="en-IN" dirty="0"/>
              <a:t>    </a:t>
            </a:r>
          </a:p>
        </p:txBody>
      </p:sp>
      <p:sp>
        <p:nvSpPr>
          <p:cNvPr id="9" name="Freeform 4">
            <a:extLst>
              <a:ext uri="{FF2B5EF4-FFF2-40B4-BE49-F238E27FC236}">
                <a16:creationId xmlns:a16="http://schemas.microsoft.com/office/drawing/2014/main" id="{991FE670-FC93-7374-3F55-F5705700D944}"/>
              </a:ext>
            </a:extLst>
          </p:cNvPr>
          <p:cNvSpPr/>
          <p:nvPr/>
        </p:nvSpPr>
        <p:spPr>
          <a:xfrm rot="1472782">
            <a:off x="100426" y="1042170"/>
            <a:ext cx="1449574" cy="1406571"/>
          </a:xfrm>
          <a:custGeom>
            <a:avLst/>
            <a:gdLst/>
            <a:ahLst/>
            <a:cxnLst/>
            <a:rect l="l" t="t" r="r" b="b"/>
            <a:pathLst>
              <a:path w="2362688" h="2855996">
                <a:moveTo>
                  <a:pt x="0" y="0"/>
                </a:moveTo>
                <a:lnTo>
                  <a:pt x="2362688" y="0"/>
                </a:lnTo>
                <a:lnTo>
                  <a:pt x="2362688" y="2855997"/>
                </a:lnTo>
                <a:lnTo>
                  <a:pt x="0" y="28559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5">
            <a:extLst>
              <a:ext uri="{FF2B5EF4-FFF2-40B4-BE49-F238E27FC236}">
                <a16:creationId xmlns:a16="http://schemas.microsoft.com/office/drawing/2014/main" id="{5445B7DE-6343-0ECD-E4E1-DC61FA62A30F}"/>
              </a:ext>
            </a:extLst>
          </p:cNvPr>
          <p:cNvSpPr/>
          <p:nvPr/>
        </p:nvSpPr>
        <p:spPr>
          <a:xfrm rot="-690102">
            <a:off x="10219805" y="4904240"/>
            <a:ext cx="1558650" cy="1662659"/>
          </a:xfrm>
          <a:custGeom>
            <a:avLst/>
            <a:gdLst/>
            <a:ahLst/>
            <a:cxnLst/>
            <a:rect l="l" t="t" r="r" b="b"/>
            <a:pathLst>
              <a:path w="2006611" h="2425574">
                <a:moveTo>
                  <a:pt x="0" y="0"/>
                </a:moveTo>
                <a:lnTo>
                  <a:pt x="2006612" y="0"/>
                </a:lnTo>
                <a:lnTo>
                  <a:pt x="2006612" y="2425575"/>
                </a:lnTo>
                <a:lnTo>
                  <a:pt x="0" y="24255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984C49D1-79D2-88B4-E849-C21624CD9C30}"/>
              </a:ext>
            </a:extLst>
          </p:cNvPr>
          <p:cNvSpPr txBox="1"/>
          <p:nvPr/>
        </p:nvSpPr>
        <p:spPr>
          <a:xfrm>
            <a:off x="1296402" y="2448233"/>
            <a:ext cx="3305096" cy="3970318"/>
          </a:xfrm>
          <a:prstGeom prst="rect">
            <a:avLst/>
          </a:prstGeom>
          <a:noFill/>
        </p:spPr>
        <p:txBody>
          <a:bodyPr wrap="square" rtlCol="0">
            <a:spAutoFit/>
          </a:bodyPr>
          <a:lstStyle/>
          <a:p>
            <a:r>
              <a:rPr lang="en-IN" b="1" u="sng" dirty="0"/>
              <a:t>HARDWARE:</a:t>
            </a:r>
          </a:p>
          <a:p>
            <a:endParaRPr lang="en-IN" b="1" u="sng" dirty="0"/>
          </a:p>
          <a:p>
            <a:pPr lvl="0">
              <a:tabLst>
                <a:tab pos="457200" algn="l"/>
              </a:tabLst>
            </a:pPr>
            <a:r>
              <a:rPr lang="en-US" sz="1800" b="1" u="sng" kern="100" dirty="0">
                <a:effectLst/>
                <a:latin typeface="Calibri" panose="020F0502020204030204" pitchFamily="34" charset="0"/>
                <a:ea typeface="Calibri" panose="020F0502020204030204" pitchFamily="34" charset="0"/>
                <a:cs typeface="Calibri" panose="020F0502020204030204" pitchFamily="34" charset="0"/>
              </a:rPr>
              <a:t>Processor:</a:t>
            </a:r>
            <a:r>
              <a:rPr lang="en-US" sz="1800" kern="100" dirty="0">
                <a:effectLst/>
                <a:latin typeface="Calibri" panose="020F0502020204030204" pitchFamily="34" charset="0"/>
                <a:ea typeface="Calibri" panose="020F0502020204030204" pitchFamily="34" charset="0"/>
                <a:cs typeface="Calibri" panose="020F0502020204030204" pitchFamily="34" charset="0"/>
              </a:rPr>
              <a:t> Intel core i5 or above for a stable experience and fast retrieval of data.</a:t>
            </a:r>
          </a:p>
          <a:p>
            <a:pPr lvl="0">
              <a:tabLst>
                <a:tab pos="457200" algn="l"/>
              </a:tabLst>
            </a:pPr>
            <a:r>
              <a:rPr lang="en-US" sz="1800" b="1" u="sng" kern="100" dirty="0">
                <a:latin typeface="Calibri" panose="020F0502020204030204" pitchFamily="34" charset="0"/>
                <a:ea typeface="Calibri" panose="020F0502020204030204" pitchFamily="34" charset="0"/>
                <a:cs typeface="Calibri" panose="020F0502020204030204" pitchFamily="34" charset="0"/>
              </a:rPr>
              <a:t>Hard Disk</a:t>
            </a:r>
            <a:r>
              <a:rPr lang="en-US" sz="1800" kern="100" dirty="0">
                <a:latin typeface="Calibri" panose="020F0502020204030204" pitchFamily="34" charset="0"/>
                <a:ea typeface="Calibri" panose="020F0502020204030204" pitchFamily="34" charset="0"/>
                <a:cs typeface="Calibri" panose="020F0502020204030204" pitchFamily="34" charset="0"/>
              </a:rPr>
              <a:t>: 20GB and above.</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lvl="0">
              <a:tabLst>
                <a:tab pos="457200" algn="l"/>
              </a:tabLst>
            </a:pPr>
            <a:r>
              <a:rPr lang="en-US" sz="1800" b="1" u="sng" kern="100" dirty="0">
                <a:effectLst/>
                <a:latin typeface="Calibri" panose="020F0502020204030204" pitchFamily="34" charset="0"/>
                <a:ea typeface="Calibri" panose="020F0502020204030204" pitchFamily="34" charset="0"/>
                <a:cs typeface="Calibri" panose="020F0502020204030204" pitchFamily="34" charset="0"/>
              </a:rPr>
              <a:t>RAM</a:t>
            </a:r>
            <a:r>
              <a:rPr lang="en-US" sz="1800" kern="100" dirty="0">
                <a:effectLst/>
                <a:latin typeface="Calibri" panose="020F0502020204030204" pitchFamily="34" charset="0"/>
                <a:ea typeface="Calibri" panose="020F0502020204030204" pitchFamily="34" charset="0"/>
                <a:cs typeface="Calibri" panose="020F0502020204030204" pitchFamily="34" charset="0"/>
              </a:rPr>
              <a:t>: 256 MB or more, recommended 2 GB for fast reading and writing capabilities which will result in better performance time.</a:t>
            </a:r>
          </a:p>
          <a:p>
            <a:pPr lvl="0">
              <a:tabLst>
                <a:tab pos="457200" algn="l"/>
              </a:tabLst>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0" lvl="0" indent="0">
              <a:buNone/>
              <a:tabLst>
                <a:tab pos="457200" algn="l"/>
              </a:tabLst>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4" name="TextBox 13">
            <a:extLst>
              <a:ext uri="{FF2B5EF4-FFF2-40B4-BE49-F238E27FC236}">
                <a16:creationId xmlns:a16="http://schemas.microsoft.com/office/drawing/2014/main" id="{20D234AE-9EBD-CECF-3692-90D15E130AF2}"/>
              </a:ext>
            </a:extLst>
          </p:cNvPr>
          <p:cNvSpPr txBox="1"/>
          <p:nvPr/>
        </p:nvSpPr>
        <p:spPr>
          <a:xfrm>
            <a:off x="6449961" y="2359742"/>
            <a:ext cx="4100052" cy="3693319"/>
          </a:xfrm>
          <a:prstGeom prst="rect">
            <a:avLst/>
          </a:prstGeom>
          <a:noFill/>
        </p:spPr>
        <p:txBody>
          <a:bodyPr wrap="square" rtlCol="0">
            <a:spAutoFit/>
          </a:bodyPr>
          <a:lstStyle/>
          <a:p>
            <a:pPr lvl="0">
              <a:tabLst>
                <a:tab pos="457200" algn="l"/>
              </a:tabLst>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SOFTWARE:</a:t>
            </a:r>
          </a:p>
          <a:p>
            <a:pPr lvl="0">
              <a:tabLst>
                <a:tab pos="457200" algn="l"/>
              </a:tabLst>
            </a:pPr>
            <a:endParaRPr lang="en-IN" sz="1800" b="1" u="sng"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itchFamily="2" charset="2"/>
              <a:buChar char="Ø"/>
              <a:tabLst>
                <a:tab pos="457200" algn="l"/>
              </a:tabLst>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Frontend</a:t>
            </a:r>
            <a:r>
              <a:rPr lang="en-IN" sz="1800" kern="100" dirty="0">
                <a:latin typeface="Calibri" panose="020F0502020204030204" pitchFamily="34" charset="0"/>
                <a:ea typeface="Calibri" panose="020F0502020204030204" pitchFamily="34" charset="0"/>
                <a:cs typeface="Calibri" panose="020F0502020204030204" pitchFamily="34" charset="0"/>
              </a:rPr>
              <a:t>:</a:t>
            </a:r>
          </a:p>
          <a:p>
            <a:pPr>
              <a:tabLst>
                <a:tab pos="457200" algn="l"/>
              </a:tabLst>
            </a:pPr>
            <a:r>
              <a:rPr lang="en-IN" sz="1800" kern="100" dirty="0">
                <a:latin typeface="Calibri" panose="020F0502020204030204" pitchFamily="34" charset="0"/>
                <a:ea typeface="Calibri" panose="020F0502020204030204" pitchFamily="34" charset="0"/>
                <a:cs typeface="Calibri" panose="020F0502020204030204" pitchFamily="34" charset="0"/>
              </a:rPr>
              <a:t>HTML</a:t>
            </a:r>
          </a:p>
          <a:p>
            <a:pPr>
              <a:tabLst>
                <a:tab pos="457200" algn="l"/>
              </a:tabLst>
            </a:pPr>
            <a:r>
              <a:rPr lang="en-IN" sz="1800" kern="100" dirty="0">
                <a:latin typeface="Calibri" panose="020F0502020204030204" pitchFamily="34" charset="0"/>
                <a:ea typeface="Calibri" panose="020F0502020204030204" pitchFamily="34" charset="0"/>
                <a:cs typeface="Calibri" panose="020F0502020204030204" pitchFamily="34" charset="0"/>
              </a:rPr>
              <a:t>CSS</a:t>
            </a:r>
          </a:p>
          <a:p>
            <a:pPr>
              <a:tabLst>
                <a:tab pos="457200" algn="l"/>
              </a:tabLst>
            </a:pPr>
            <a:r>
              <a:rPr lang="en-IN" sz="1800" kern="100" dirty="0">
                <a:effectLst/>
                <a:latin typeface="Calibri" panose="020F0502020204030204" pitchFamily="34" charset="0"/>
                <a:ea typeface="Calibri" panose="020F0502020204030204" pitchFamily="34" charset="0"/>
                <a:cs typeface="Calibri" panose="020F0502020204030204" pitchFamily="34" charset="0"/>
              </a:rPr>
              <a:t>JavaScript</a:t>
            </a:r>
          </a:p>
          <a:p>
            <a:pPr marL="0" lvl="0" indent="0">
              <a:buNone/>
              <a:tabLst>
                <a:tab pos="457200" algn="l"/>
              </a:tabLst>
            </a:pPr>
            <a:endParaRPr lang="en-IN" sz="1800" kern="1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tabLst>
                <a:tab pos="457200" algn="l"/>
              </a:tabLst>
            </a:pPr>
            <a:r>
              <a:rPr lang="en-IN" sz="1800" b="1" u="sng" kern="100" dirty="0">
                <a:effectLst/>
                <a:latin typeface="Calibri" panose="020F0502020204030204" pitchFamily="34" charset="0"/>
                <a:ea typeface="Calibri" panose="020F0502020204030204" pitchFamily="34" charset="0"/>
                <a:cs typeface="Calibri" panose="020F0502020204030204" pitchFamily="34" charset="0"/>
              </a:rPr>
              <a:t>Backend</a:t>
            </a:r>
            <a:r>
              <a:rPr lang="en-IN" sz="1800" kern="100" dirty="0">
                <a:effectLst/>
                <a:latin typeface="Calibri" panose="020F0502020204030204" pitchFamily="34" charset="0"/>
                <a:ea typeface="Calibri" panose="020F0502020204030204" pitchFamily="34" charset="0"/>
                <a:cs typeface="Calibri" panose="020F0502020204030204" pitchFamily="34" charset="0"/>
              </a:rPr>
              <a:t>:</a:t>
            </a:r>
          </a:p>
          <a:p>
            <a:pPr>
              <a:tabLst>
                <a:tab pos="457200" algn="l"/>
              </a:tabLst>
            </a:pPr>
            <a:r>
              <a:rPr lang="en-IN" sz="1800" kern="100" dirty="0">
                <a:latin typeface="Calibri" panose="020F0502020204030204" pitchFamily="34" charset="0"/>
                <a:ea typeface="Calibri" panose="020F0502020204030204" pitchFamily="34" charset="0"/>
                <a:cs typeface="Calibri" panose="020F0502020204030204" pitchFamily="34" charset="0"/>
              </a:rPr>
              <a:t>PHP </a:t>
            </a:r>
          </a:p>
          <a:p>
            <a:pPr>
              <a:tabLst>
                <a:tab pos="457200" algn="l"/>
              </a:tabLst>
            </a:pPr>
            <a:r>
              <a:rPr lang="en-IN" sz="1800" kern="100" dirty="0">
                <a:effectLst/>
                <a:latin typeface="Calibri" panose="020F0502020204030204" pitchFamily="34" charset="0"/>
                <a:ea typeface="Calibri" panose="020F0502020204030204" pitchFamily="34" charset="0"/>
                <a:cs typeface="Calibri" panose="020F0502020204030204" pitchFamily="34" charset="0"/>
              </a:rPr>
              <a:t>MySQL </a:t>
            </a:r>
          </a:p>
          <a:p>
            <a:pPr>
              <a:tabLst>
                <a:tab pos="457200" algn="l"/>
              </a:tabLst>
            </a:pPr>
            <a:r>
              <a:rPr lang="en-IN" kern="100" dirty="0">
                <a:latin typeface="Calibri" panose="020F0502020204030204" pitchFamily="34" charset="0"/>
                <a:ea typeface="Calibri" panose="020F0502020204030204" pitchFamily="34" charset="0"/>
                <a:cs typeface="Calibri" panose="020F0502020204030204" pitchFamily="34" charset="0"/>
              </a:rPr>
              <a:t>XAMPP Server</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tabLst>
                <a:tab pos="457200" algn="l"/>
              </a:tabLst>
            </a:pP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80273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15C5-633A-19D9-26D0-5F9DB477D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B80E5-FC90-50B2-5F63-C651AC028B08}"/>
              </a:ext>
            </a:extLst>
          </p:cNvPr>
          <p:cNvSpPr>
            <a:spLocks noGrp="1"/>
          </p:cNvSpPr>
          <p:nvPr>
            <p:ph type="title"/>
          </p:nvPr>
        </p:nvSpPr>
        <p:spPr>
          <a:xfrm>
            <a:off x="0" y="-3175"/>
            <a:ext cx="12192000" cy="1234567"/>
          </a:xfrm>
          <a:solidFill>
            <a:schemeClr val="accent2">
              <a:lumMod val="40000"/>
              <a:lumOff val="60000"/>
            </a:schemeClr>
          </a:solidFill>
        </p:spPr>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Modules</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632FF72-3A95-498C-753E-27CA2AED6BE5}"/>
              </a:ext>
            </a:extLst>
          </p:cNvPr>
          <p:cNvSpPr>
            <a:spLocks noGrp="1"/>
          </p:cNvSpPr>
          <p:nvPr>
            <p:ph idx="1"/>
          </p:nvPr>
        </p:nvSpPr>
        <p:spPr>
          <a:xfrm>
            <a:off x="5909187" y="1535373"/>
            <a:ext cx="5651090" cy="4351338"/>
          </a:xfrm>
        </p:spPr>
        <p:txBody>
          <a:bodyPr>
            <a:normAutofit/>
          </a:bodyPr>
          <a:lstStyle/>
          <a:p>
            <a:pPr marL="0" lvl="0" indent="0">
              <a:buNone/>
              <a:tabLst>
                <a:tab pos="457200" algn="l"/>
              </a:tabLst>
            </a:pPr>
            <a:r>
              <a:rPr lang="en-IN" sz="2000" b="1" kern="100" dirty="0">
                <a:latin typeface="Calibri" panose="020F0502020204030204" pitchFamily="34" charset="0"/>
                <a:ea typeface="Calibri" panose="020F0502020204030204" pitchFamily="34" charset="0"/>
                <a:cs typeface="Calibri" panose="020F0502020204030204" pitchFamily="34" charset="0"/>
              </a:rPr>
              <a:t>There are two main modules i.e., </a:t>
            </a:r>
            <a:r>
              <a:rPr lang="en-IN" sz="2000" b="1" u="sng" kern="100" dirty="0">
                <a:latin typeface="Calibri" panose="020F0502020204030204" pitchFamily="34" charset="0"/>
                <a:ea typeface="Calibri" panose="020F0502020204030204" pitchFamily="34" charset="0"/>
                <a:cs typeface="Calibri" panose="020F0502020204030204" pitchFamily="34" charset="0"/>
              </a:rPr>
              <a:t>PATIENT</a:t>
            </a:r>
            <a:r>
              <a:rPr lang="en-IN" sz="2000" b="1" kern="100" dirty="0">
                <a:latin typeface="Calibri" panose="020F0502020204030204" pitchFamily="34" charset="0"/>
                <a:ea typeface="Calibri" panose="020F0502020204030204" pitchFamily="34" charset="0"/>
                <a:cs typeface="Calibri" panose="020F0502020204030204" pitchFamily="34" charset="0"/>
              </a:rPr>
              <a:t> and </a:t>
            </a:r>
            <a:r>
              <a:rPr lang="en-IN" sz="2000" b="1" u="sng" kern="100" dirty="0">
                <a:latin typeface="Calibri" panose="020F0502020204030204" pitchFamily="34" charset="0"/>
                <a:ea typeface="Calibri" panose="020F0502020204030204" pitchFamily="34" charset="0"/>
                <a:cs typeface="Calibri" panose="020F0502020204030204" pitchFamily="34" charset="0"/>
              </a:rPr>
              <a:t>ADMIN</a:t>
            </a:r>
            <a:r>
              <a:rPr lang="en-IN" sz="2000" b="1" kern="100" dirty="0">
                <a:latin typeface="Calibri" panose="020F0502020204030204" pitchFamily="34" charset="0"/>
                <a:ea typeface="Calibri" panose="020F0502020204030204" pitchFamily="34" charset="0"/>
                <a:cs typeface="Calibri" panose="020F0502020204030204" pitchFamily="34" charset="0"/>
              </a:rPr>
              <a:t> Management Modules in which the below modules will be included.</a:t>
            </a:r>
          </a:p>
          <a:p>
            <a:pPr marL="0" lvl="0" indent="0">
              <a:buNone/>
              <a:tabLst>
                <a:tab pos="457200" algn="l"/>
              </a:tabLst>
            </a:pPr>
            <a:endParaRPr lang="en-IN" sz="2400" b="1" kern="1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tabLst>
                <a:tab pos="457200" algn="l"/>
              </a:tabLst>
            </a:pPr>
            <a:r>
              <a:rPr lang="en-IN" sz="2000" kern="100" dirty="0">
                <a:latin typeface="Calibri" panose="020F0502020204030204" pitchFamily="34" charset="0"/>
                <a:ea typeface="Calibri" panose="020F0502020204030204" pitchFamily="34" charset="0"/>
                <a:cs typeface="Calibri" panose="020F0502020204030204" pitchFamily="34" charset="0"/>
              </a:rPr>
              <a:t>Medical Records Management Module</a:t>
            </a:r>
          </a:p>
          <a:p>
            <a:pPr>
              <a:buFont typeface="Wingdings" panose="05000000000000000000" pitchFamily="2" charset="2"/>
              <a:buChar char="Ø"/>
              <a:tabLst>
                <a:tab pos="457200" algn="l"/>
              </a:tabLst>
            </a:pPr>
            <a:r>
              <a:rPr lang="en-IN" sz="2000" kern="100" dirty="0">
                <a:latin typeface="Calibri" panose="020F0502020204030204" pitchFamily="34" charset="0"/>
                <a:ea typeface="Calibri" panose="020F0502020204030204" pitchFamily="34" charset="0"/>
                <a:cs typeface="Calibri" panose="020F0502020204030204" pitchFamily="34" charset="0"/>
              </a:rPr>
              <a:t>Appointment Management Module</a:t>
            </a:r>
          </a:p>
          <a:p>
            <a:pPr>
              <a:buFont typeface="Wingdings" panose="05000000000000000000" pitchFamily="2" charset="2"/>
              <a:buChar char="Ø"/>
              <a:tabLst>
                <a:tab pos="457200" algn="l"/>
              </a:tabLst>
            </a:pPr>
            <a:r>
              <a:rPr lang="en-IN" sz="2000" kern="100" dirty="0">
                <a:latin typeface="Calibri" panose="020F0502020204030204" pitchFamily="34" charset="0"/>
                <a:ea typeface="Calibri" panose="020F0502020204030204" pitchFamily="34" charset="0"/>
                <a:cs typeface="Calibri" panose="020F0502020204030204" pitchFamily="34" charset="0"/>
              </a:rPr>
              <a:t>Department Management Module</a:t>
            </a:r>
          </a:p>
          <a:p>
            <a:pPr>
              <a:buFont typeface="Wingdings" panose="05000000000000000000" pitchFamily="2" charset="2"/>
              <a:buChar char="Ø"/>
              <a:tabLst>
                <a:tab pos="457200" algn="l"/>
              </a:tabLst>
            </a:pPr>
            <a:r>
              <a:rPr lang="en-IN" sz="2000" kern="100" dirty="0">
                <a:latin typeface="Calibri" panose="020F0502020204030204" pitchFamily="34" charset="0"/>
                <a:ea typeface="Calibri" panose="020F0502020204030204" pitchFamily="34" charset="0"/>
                <a:cs typeface="Calibri" panose="020F0502020204030204" pitchFamily="34" charset="0"/>
              </a:rPr>
              <a:t>Laboratory Management Module</a:t>
            </a:r>
          </a:p>
          <a:p>
            <a:pPr marL="0" lvl="0" indent="0">
              <a:buNone/>
              <a:tabLst>
                <a:tab pos="457200" algn="l"/>
              </a:tabLst>
            </a:pPr>
            <a:endParaRPr lang="en-IN" sz="2000" kern="100" dirty="0">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Ø"/>
              <a:tabLst>
                <a:tab pos="457200" algn="l"/>
              </a:tabLst>
            </a:pPr>
            <a:endParaRPr lang="en-IN" sz="2000" kern="100" dirty="0">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Ø"/>
              <a:tabLst>
                <a:tab pos="457200" algn="l"/>
              </a:tabLst>
            </a:pPr>
            <a:endParaRPr lang="en-IN" sz="2000" kern="100" dirty="0">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Ø"/>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Ø"/>
              <a:tabLst>
                <a:tab pos="457200" algn="l"/>
              </a:tabLst>
            </a:pPr>
            <a:endParaRPr lang="en-IN" sz="2000" kern="100" dirty="0">
              <a:latin typeface="Calibri" panose="020F0502020204030204" pitchFamily="34" charset="0"/>
              <a:ea typeface="Calibri" panose="020F0502020204030204" pitchFamily="34" charset="0"/>
              <a:cs typeface="Calibri" panose="020F0502020204030204" pitchFamily="34" charset="0"/>
            </a:endParaRPr>
          </a:p>
          <a:p>
            <a:pPr lvl="0">
              <a:buFont typeface="Wingdings" panose="05000000000000000000" pitchFamily="2" charset="2"/>
              <a:buChar char="Ø"/>
              <a:tabLst>
                <a:tab pos="457200" algn="l"/>
              </a:tabLst>
            </a:pP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Rectangle 1">
            <a:extLst>
              <a:ext uri="{FF2B5EF4-FFF2-40B4-BE49-F238E27FC236}">
                <a16:creationId xmlns:a16="http://schemas.microsoft.com/office/drawing/2014/main" id="{AB334FFC-8C10-8F79-BF5C-637C4A77D2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a:extLst>
              <a:ext uri="{FF2B5EF4-FFF2-40B4-BE49-F238E27FC236}">
                <a16:creationId xmlns:a16="http://schemas.microsoft.com/office/drawing/2014/main" id="{30797466-6EFA-01DD-6321-2394BA75A43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F1458C98-D226-D9BA-D1B2-F8780EEAD196}"/>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Freeform 9">
            <a:extLst>
              <a:ext uri="{FF2B5EF4-FFF2-40B4-BE49-F238E27FC236}">
                <a16:creationId xmlns:a16="http://schemas.microsoft.com/office/drawing/2014/main" id="{15F7CCA2-BEBA-8D5B-6643-20FDCF4A0326}"/>
              </a:ext>
            </a:extLst>
          </p:cNvPr>
          <p:cNvSpPr/>
          <p:nvPr/>
        </p:nvSpPr>
        <p:spPr>
          <a:xfrm>
            <a:off x="1096047" y="1509103"/>
            <a:ext cx="1751513" cy="4974787"/>
          </a:xfrm>
          <a:custGeom>
            <a:avLst/>
            <a:gdLst/>
            <a:ahLst/>
            <a:cxnLst/>
            <a:rect l="l" t="t" r="r" b="b"/>
            <a:pathLst>
              <a:path w="2493885" h="7219140">
                <a:moveTo>
                  <a:pt x="0" y="0"/>
                </a:moveTo>
                <a:lnTo>
                  <a:pt x="2493885" y="0"/>
                </a:lnTo>
                <a:lnTo>
                  <a:pt x="2493885" y="7219140"/>
                </a:lnTo>
                <a:lnTo>
                  <a:pt x="0" y="7219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10">
            <a:extLst>
              <a:ext uri="{FF2B5EF4-FFF2-40B4-BE49-F238E27FC236}">
                <a16:creationId xmlns:a16="http://schemas.microsoft.com/office/drawing/2014/main" id="{785A5713-0C7A-8004-15E0-FC6E67A5A6C3}"/>
              </a:ext>
            </a:extLst>
          </p:cNvPr>
          <p:cNvSpPr/>
          <p:nvPr/>
        </p:nvSpPr>
        <p:spPr>
          <a:xfrm>
            <a:off x="3106994" y="1456714"/>
            <a:ext cx="2627881" cy="5017827"/>
          </a:xfrm>
          <a:custGeom>
            <a:avLst/>
            <a:gdLst/>
            <a:ahLst/>
            <a:cxnLst/>
            <a:rect l="l" t="t" r="r" b="b"/>
            <a:pathLst>
              <a:path w="4102646" h="7649001">
                <a:moveTo>
                  <a:pt x="0" y="0"/>
                </a:moveTo>
                <a:lnTo>
                  <a:pt x="4102646" y="0"/>
                </a:lnTo>
                <a:lnTo>
                  <a:pt x="4102646" y="7649001"/>
                </a:lnTo>
                <a:lnTo>
                  <a:pt x="0" y="7649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3" name="Freeform 13">
            <a:extLst>
              <a:ext uri="{FF2B5EF4-FFF2-40B4-BE49-F238E27FC236}">
                <a16:creationId xmlns:a16="http://schemas.microsoft.com/office/drawing/2014/main" id="{6C4424F9-E263-F653-3369-51B76DF11073}"/>
              </a:ext>
            </a:extLst>
          </p:cNvPr>
          <p:cNvSpPr/>
          <p:nvPr/>
        </p:nvSpPr>
        <p:spPr>
          <a:xfrm>
            <a:off x="36832" y="4544690"/>
            <a:ext cx="1465508" cy="2160910"/>
          </a:xfrm>
          <a:custGeom>
            <a:avLst/>
            <a:gdLst/>
            <a:ahLst/>
            <a:cxnLst/>
            <a:rect l="l" t="t" r="r" b="b"/>
            <a:pathLst>
              <a:path w="2311769" h="4114800">
                <a:moveTo>
                  <a:pt x="0" y="0"/>
                </a:moveTo>
                <a:lnTo>
                  <a:pt x="2311769" y="0"/>
                </a:lnTo>
                <a:lnTo>
                  <a:pt x="231176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3998786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1171</TotalTime>
  <Words>763</Words>
  <Application>Microsoft Office PowerPoint</Application>
  <PresentationFormat>Widescreen</PresentationFormat>
  <Paragraphs>81</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Aptos Display</vt:lpstr>
      <vt:lpstr>Arial</vt:lpstr>
      <vt:lpstr>Calibri</vt:lpstr>
      <vt:lpstr>Times New Roman</vt:lpstr>
      <vt:lpstr>Wingdings</vt:lpstr>
      <vt:lpstr>Office Theme</vt:lpstr>
      <vt:lpstr>Mini Project-I (K24MCA18P) Odd Semester Session 2024-25</vt:lpstr>
      <vt:lpstr>Content</vt:lpstr>
      <vt:lpstr>Introduction</vt:lpstr>
      <vt:lpstr>Literature Review</vt:lpstr>
      <vt:lpstr>Literature Review (Contd.)</vt:lpstr>
      <vt:lpstr>Objective of the Project</vt:lpstr>
      <vt:lpstr>Technology </vt:lpstr>
      <vt:lpstr>Modules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Apoorv Jain</dc:creator>
  <cp:lastModifiedBy>Preksha Ruhela</cp:lastModifiedBy>
  <cp:revision>33</cp:revision>
  <dcterms:created xsi:type="dcterms:W3CDTF">2024-09-12T08:34:15Z</dcterms:created>
  <dcterms:modified xsi:type="dcterms:W3CDTF">2024-12-23T11:08:00Z</dcterms:modified>
</cp:coreProperties>
</file>